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1"/>
  </p:notesMasterIdLst>
  <p:sldIdLst>
    <p:sldId id="279" r:id="rId2"/>
    <p:sldId id="342" r:id="rId3"/>
    <p:sldId id="350" r:id="rId4"/>
    <p:sldId id="332" r:id="rId5"/>
    <p:sldId id="333" r:id="rId6"/>
    <p:sldId id="278" r:id="rId7"/>
    <p:sldId id="302" r:id="rId8"/>
    <p:sldId id="280" r:id="rId9"/>
    <p:sldId id="303" r:id="rId10"/>
    <p:sldId id="319" r:id="rId11"/>
    <p:sldId id="320" r:id="rId12"/>
    <p:sldId id="322" r:id="rId13"/>
    <p:sldId id="323" r:id="rId14"/>
    <p:sldId id="324" r:id="rId15"/>
    <p:sldId id="325" r:id="rId16"/>
    <p:sldId id="327" r:id="rId17"/>
    <p:sldId id="328" r:id="rId18"/>
    <p:sldId id="309" r:id="rId19"/>
    <p:sldId id="329" r:id="rId20"/>
    <p:sldId id="330" r:id="rId21"/>
    <p:sldId id="294" r:id="rId22"/>
    <p:sldId id="337" r:id="rId23"/>
    <p:sldId id="291" r:id="rId24"/>
    <p:sldId id="349" r:id="rId25"/>
    <p:sldId id="347" r:id="rId26"/>
    <p:sldId id="346" r:id="rId27"/>
    <p:sldId id="345" r:id="rId28"/>
    <p:sldId id="296" r:id="rId29"/>
    <p:sldId id="29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140" autoAdjust="0"/>
    <p:restoredTop sz="94660"/>
  </p:normalViewPr>
  <p:slideViewPr>
    <p:cSldViewPr>
      <p:cViewPr varScale="1">
        <p:scale>
          <a:sx n="136" d="100"/>
          <a:sy n="136" d="100"/>
        </p:scale>
        <p:origin x="-9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565EC-ADE9-1F4C-897E-5742BEFB3810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B1855-0D69-AD4A-B04B-A8BE82F32C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4516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A0B71-028D-4EF2-9C52-BD81D0CB6578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485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9716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846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667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313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4102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285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530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542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53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836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73-C034-4BDA-8D9F-50378124C54A}" type="datetimeFigureOut">
              <a:rPr lang="en-US" smtClean="0"/>
              <a:pPr/>
              <a:t>11/11/14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C993-5CC3-46E8-A259-521EC16B6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081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9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5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635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 improved peat-fire related MRV capacity in Indonesia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114800"/>
            <a:ext cx="6553200" cy="23622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Cochrane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Geospatial Sciences Center of Excellence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Dakota State University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CMS Science Team Meeting &amp; Applications </a:t>
            </a:r>
            <a:r>
              <a:rPr lang="id-ID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Bethesda</a:t>
            </a:r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MD – November 12-14, 2014</a:t>
            </a:r>
            <a:endParaRPr lang="en-US" b="1" dirty="0"/>
          </a:p>
        </p:txBody>
      </p:sp>
      <p:pic>
        <p:nvPicPr>
          <p:cNvPr id="7" name="Picture 842" descr="nasa_meatball"/>
          <p:cNvPicPr>
            <a:picLocks noChangeAspect="1" noChangeArrowheads="1"/>
          </p:cNvPicPr>
          <p:nvPr/>
        </p:nvPicPr>
        <p:blipFill>
          <a:blip r:embed="rId3" cstate="print"/>
          <a:srcRect l="-366" t="-444" r="-366" b="-444"/>
          <a:stretch>
            <a:fillRect/>
          </a:stretch>
        </p:blipFill>
        <p:spPr bwMode="auto">
          <a:xfrm>
            <a:off x="7848600" y="35128200"/>
            <a:ext cx="1352550" cy="1163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" name="Picture 842" descr="nasa_meatball"/>
          <p:cNvPicPr>
            <a:picLocks noChangeAspect="1" noChangeArrowheads="1"/>
          </p:cNvPicPr>
          <p:nvPr/>
        </p:nvPicPr>
        <p:blipFill>
          <a:blip r:embed="rId3" cstate="print"/>
          <a:srcRect l="-366" t="-444" r="-366" b="-444"/>
          <a:stretch>
            <a:fillRect/>
          </a:stretch>
        </p:blipFill>
        <p:spPr bwMode="auto">
          <a:xfrm>
            <a:off x="8001000" y="35280600"/>
            <a:ext cx="1352550" cy="11636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097337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Laura\Desktop\Media\Weekly images and Captions\Fire degraded photos 301014\DSC_76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78541" y="0"/>
            <a:ext cx="1032734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304800"/>
            <a:ext cx="9144000" cy="2057400"/>
          </a:xfrm>
        </p:spPr>
        <p:txBody>
          <a:bodyPr>
            <a:normAutofit fontScale="90000"/>
          </a:bodyPr>
          <a:lstStyle/>
          <a:p>
            <a:pPr algn="l"/>
            <a:r>
              <a:rPr lang="id-ID" sz="3800" b="1" dirty="0" smtClean="0"/>
              <a:t>Field activities of the SDSU-IPB Peatland Fires Research Project</a:t>
            </a:r>
            <a:br>
              <a:rPr lang="id-ID" sz="3800" b="1" dirty="0" smtClean="0"/>
            </a:br>
            <a:r>
              <a:rPr lang="id-ID" sz="1600" b="1" dirty="0" smtClean="0"/>
              <a:t/>
            </a:r>
            <a:br>
              <a:rPr lang="id-ID" sz="1600" b="1" dirty="0" smtClean="0"/>
            </a:br>
            <a:r>
              <a:rPr lang="en-GB" sz="2700" b="1" dirty="0"/>
              <a:t/>
            </a:r>
            <a:br>
              <a:rPr lang="en-GB" sz="2700" b="1" dirty="0"/>
            </a:br>
            <a:endParaRPr lang="en-GB" sz="27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022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28600"/>
            <a:ext cx="9144000" cy="1295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2" y="274638"/>
            <a:ext cx="675576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d-ID" b="1" dirty="0" smtClean="0"/>
              <a:t>Overview of all the field activities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114800" cy="4800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id-ID" sz="2900" dirty="0" smtClean="0"/>
              <a:t>Ground truthing hotspot data</a:t>
            </a:r>
            <a:r>
              <a:rPr lang="en-US" sz="2900" dirty="0" smtClean="0"/>
              <a:t>;</a:t>
            </a:r>
          </a:p>
          <a:p>
            <a:pPr lvl="1"/>
            <a:r>
              <a:rPr lang="id-ID" sz="2900" dirty="0" smtClean="0"/>
              <a:t>Fire scene evaluations -  which include:</a:t>
            </a:r>
          </a:p>
          <a:p>
            <a:pPr lvl="2"/>
            <a:r>
              <a:rPr lang="id-ID" sz="2900" dirty="0" smtClean="0"/>
              <a:t>Fuel availability and consumption</a:t>
            </a:r>
          </a:p>
          <a:p>
            <a:pPr lvl="2"/>
            <a:r>
              <a:rPr lang="id-ID" sz="2900" dirty="0" smtClean="0"/>
              <a:t>Human actions related to fire causes</a:t>
            </a:r>
            <a:r>
              <a:rPr lang="en-US" sz="2900" dirty="0" smtClean="0"/>
              <a:t>; </a:t>
            </a:r>
            <a:endParaRPr lang="id-ID" sz="2900" dirty="0" smtClean="0"/>
          </a:p>
          <a:p>
            <a:pPr lvl="2"/>
            <a:r>
              <a:rPr lang="id-ID" sz="2900" dirty="0" smtClean="0"/>
              <a:t>Fire-related peat characteristics</a:t>
            </a:r>
            <a:r>
              <a:rPr lang="en-US" sz="2900" dirty="0" smtClean="0"/>
              <a:t>; </a:t>
            </a:r>
          </a:p>
          <a:p>
            <a:pPr lvl="1"/>
            <a:r>
              <a:rPr lang="id-ID" sz="2900" dirty="0" smtClean="0"/>
              <a:t>Peatland smoke characteristics (Year 3);</a:t>
            </a:r>
            <a:endParaRPr lang="en-US" sz="2900" dirty="0" smtClean="0"/>
          </a:p>
          <a:p>
            <a:pPr lvl="1"/>
            <a:r>
              <a:rPr lang="id-ID" sz="2900" dirty="0" smtClean="0"/>
              <a:t>Hydrology and vegetation monitoring;</a:t>
            </a:r>
          </a:p>
          <a:p>
            <a:pPr lvl="1"/>
            <a:r>
              <a:rPr lang="id-ID" sz="2900" dirty="0" smtClean="0"/>
              <a:t>Data management;</a:t>
            </a:r>
          </a:p>
          <a:p>
            <a:pPr lvl="1"/>
            <a:r>
              <a:rPr lang="id-ID" sz="2900" dirty="0" smtClean="0"/>
              <a:t>Socialisation of activities</a:t>
            </a:r>
            <a:endParaRPr lang="en-GB" sz="2900" dirty="0"/>
          </a:p>
        </p:txBody>
      </p:sp>
      <p:pic>
        <p:nvPicPr>
          <p:cNvPr id="4" name="Picture 6" descr="BOS logo new Wil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1"/>
            <a:ext cx="1676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User\My Documents\My Pictures 080610\My Pictures\Mantangai 2-12-2009\Mantangai 2-12-2009 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339" y="2514600"/>
            <a:ext cx="4978821" cy="3733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1243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2400"/>
            <a:ext cx="9144000" cy="1295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6755767" cy="1143000"/>
          </a:xfrm>
        </p:spPr>
        <p:txBody>
          <a:bodyPr>
            <a:normAutofit/>
          </a:bodyPr>
          <a:lstStyle/>
          <a:p>
            <a:pPr algn="l"/>
            <a:r>
              <a:rPr lang="id-ID" b="1" dirty="0" smtClean="0"/>
              <a:t>The field team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752600"/>
            <a:ext cx="9067799" cy="5105400"/>
          </a:xfrm>
        </p:spPr>
        <p:txBody>
          <a:bodyPr>
            <a:normAutofit/>
          </a:bodyPr>
          <a:lstStyle/>
          <a:p>
            <a:r>
              <a:rPr lang="id-ID" sz="2000" b="1" i="1" dirty="0" smtClean="0"/>
              <a:t>Dr. </a:t>
            </a:r>
            <a:r>
              <a:rPr lang="en-GB" sz="2000" b="1" i="1" dirty="0" smtClean="0"/>
              <a:t>Laura Graham </a:t>
            </a:r>
            <a:r>
              <a:rPr lang="en-GB" sz="2000" dirty="0" smtClean="0"/>
              <a:t>– </a:t>
            </a:r>
            <a:r>
              <a:rPr lang="en-GB" sz="2000" dirty="0"/>
              <a:t>SDSU Project Leader </a:t>
            </a:r>
            <a:r>
              <a:rPr lang="en-GB" sz="2000" dirty="0" smtClean="0"/>
              <a:t>(</a:t>
            </a:r>
            <a:r>
              <a:rPr lang="en-GB" sz="2000" dirty="0" err="1" smtClean="0"/>
              <a:t>Palangka</a:t>
            </a:r>
            <a:r>
              <a:rPr lang="en-GB" sz="2000" dirty="0" smtClean="0"/>
              <a:t> </a:t>
            </a:r>
            <a:r>
              <a:rPr lang="en-GB" sz="2000" dirty="0"/>
              <a:t>Raya)</a:t>
            </a:r>
          </a:p>
          <a:p>
            <a:r>
              <a:rPr lang="en-GB" sz="2000" b="1" i="1" dirty="0" err="1" smtClean="0"/>
              <a:t>Sulistyo</a:t>
            </a:r>
            <a:r>
              <a:rPr lang="en-GB" sz="2000" dirty="0" smtClean="0"/>
              <a:t> - Research and Policy Coordinator (Jakarta)</a:t>
            </a:r>
          </a:p>
          <a:p>
            <a:r>
              <a:rPr lang="id-ID" sz="2000" dirty="0" smtClean="0"/>
              <a:t>(BOSF Mawas Program and and Admin staff)</a:t>
            </a:r>
            <a:endParaRPr lang="en-GB" sz="2000" dirty="0" smtClean="0"/>
          </a:p>
          <a:p>
            <a:endParaRPr lang="en-GB" sz="800" dirty="0"/>
          </a:p>
          <a:p>
            <a:pPr marL="0" indent="0">
              <a:buNone/>
            </a:pPr>
            <a:r>
              <a:rPr lang="en-GB" sz="2000" b="1" dirty="0" smtClean="0"/>
              <a:t>Core </a:t>
            </a:r>
            <a:r>
              <a:rPr lang="en-GB" sz="2000" b="1" dirty="0"/>
              <a:t>Monitoring </a:t>
            </a:r>
            <a:r>
              <a:rPr lang="en-GB" sz="2000" b="1" dirty="0" smtClean="0"/>
              <a:t>Team</a:t>
            </a:r>
            <a:r>
              <a:rPr lang="id-ID" sz="2000" b="1" dirty="0" smtClean="0"/>
              <a:t> </a:t>
            </a:r>
            <a:r>
              <a:rPr lang="id-ID" sz="2000" dirty="0" smtClean="0"/>
              <a:t>(composed of staff each with more than 10 years of experience working in tropical peatlands, in fire, vegetation and hydrology monitoring and conservation)</a:t>
            </a:r>
            <a:endParaRPr lang="en-GB" sz="2000" dirty="0"/>
          </a:p>
          <a:p>
            <a:r>
              <a:rPr lang="en-GB" sz="2000" b="1" i="1" dirty="0" smtClean="0"/>
              <a:t>Ahmad </a:t>
            </a:r>
            <a:r>
              <a:rPr lang="en-GB" sz="2000" b="1" i="1" dirty="0" err="1"/>
              <a:t>Yunan</a:t>
            </a:r>
            <a:r>
              <a:rPr lang="en-GB" sz="2000" b="1" i="1" dirty="0"/>
              <a:t> </a:t>
            </a:r>
            <a:r>
              <a:rPr lang="en-GB" sz="2000" dirty="0"/>
              <a:t>– Fire Field </a:t>
            </a:r>
            <a:r>
              <a:rPr lang="en-GB" sz="2000" dirty="0" smtClean="0"/>
              <a:t>Supervisor</a:t>
            </a:r>
            <a:endParaRPr lang="en-GB" sz="2000" dirty="0"/>
          </a:p>
          <a:p>
            <a:r>
              <a:rPr lang="en-GB" sz="2000" b="1" i="1" dirty="0" err="1"/>
              <a:t>Andri</a:t>
            </a:r>
            <a:r>
              <a:rPr lang="en-GB" sz="2000" b="1" i="1" dirty="0"/>
              <a:t> Thomas </a:t>
            </a:r>
            <a:r>
              <a:rPr lang="en-GB" sz="2000" dirty="0"/>
              <a:t>– Vegetation </a:t>
            </a:r>
            <a:r>
              <a:rPr lang="en-GB" sz="2000" dirty="0" smtClean="0"/>
              <a:t>and</a:t>
            </a:r>
            <a:endParaRPr lang="id-ID" sz="2000" dirty="0" smtClean="0"/>
          </a:p>
          <a:p>
            <a:pPr>
              <a:buNone/>
            </a:pPr>
            <a:r>
              <a:rPr lang="id-ID" sz="2000" dirty="0" smtClean="0"/>
              <a:t>	</a:t>
            </a:r>
            <a:r>
              <a:rPr lang="en-GB" sz="2000" dirty="0" err="1" smtClean="0"/>
              <a:t>Peatlands</a:t>
            </a:r>
            <a:r>
              <a:rPr lang="en-GB" sz="2000" dirty="0" smtClean="0"/>
              <a:t> </a:t>
            </a:r>
            <a:r>
              <a:rPr lang="en-GB" sz="2000" dirty="0"/>
              <a:t>Field </a:t>
            </a:r>
            <a:r>
              <a:rPr lang="en-GB" sz="2000" dirty="0" smtClean="0"/>
              <a:t>Supervisor</a:t>
            </a:r>
            <a:endParaRPr lang="en-GB" sz="2000" dirty="0"/>
          </a:p>
          <a:p>
            <a:r>
              <a:rPr lang="en-GB" sz="2000" b="1" i="1" dirty="0" err="1"/>
              <a:t>Ato</a:t>
            </a:r>
            <a:r>
              <a:rPr lang="en-GB" sz="2000" dirty="0"/>
              <a:t> – Technical Field Staff (Hydrology</a:t>
            </a:r>
            <a:r>
              <a:rPr lang="en-GB" sz="2000" dirty="0" smtClean="0"/>
              <a:t>)</a:t>
            </a:r>
            <a:endParaRPr lang="en-GB" sz="2000" dirty="0"/>
          </a:p>
          <a:p>
            <a:r>
              <a:rPr lang="en-GB" sz="2000" b="1" i="1" dirty="0" err="1"/>
              <a:t>Didie</a:t>
            </a:r>
            <a:r>
              <a:rPr lang="en-GB" sz="2000" dirty="0"/>
              <a:t> (</a:t>
            </a:r>
            <a:r>
              <a:rPr lang="en-GB" sz="2000" dirty="0" err="1"/>
              <a:t>Gebeh</a:t>
            </a:r>
            <a:r>
              <a:rPr lang="en-GB" sz="2000" dirty="0"/>
              <a:t>) – Technical Field </a:t>
            </a:r>
            <a:r>
              <a:rPr lang="en-GB" sz="2000" dirty="0" smtClean="0"/>
              <a:t>Staff</a:t>
            </a:r>
            <a:endParaRPr lang="en-GB" sz="2000" dirty="0"/>
          </a:p>
          <a:p>
            <a:r>
              <a:rPr lang="en-GB" sz="2000" b="1" i="1" dirty="0" err="1"/>
              <a:t>Agus</a:t>
            </a:r>
            <a:r>
              <a:rPr lang="en-GB" sz="2000" dirty="0"/>
              <a:t>– Technical Field </a:t>
            </a:r>
            <a:r>
              <a:rPr lang="en-GB" sz="2000" dirty="0" smtClean="0"/>
              <a:t>Staff</a:t>
            </a:r>
            <a:endParaRPr lang="id-ID" sz="2000" dirty="0" smtClean="0"/>
          </a:p>
          <a:p>
            <a:endParaRPr lang="id-ID" sz="2000" dirty="0" smtClean="0"/>
          </a:p>
          <a:p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6" descr="BOS logo new Wil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152400"/>
            <a:ext cx="1676400" cy="13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2014__PROJECT NASA-SDSU\2014__Kom Lap Keg\2014___Lap. Kegiatan\201406__Lap Keg Ekspedisi 01\201406_Foto Kegiatan Hidrologi &amp; Segi Tiga Api\DSCN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733800"/>
            <a:ext cx="3429000" cy="270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372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"/>
            <a:ext cx="9144000" cy="13085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72129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b="1" dirty="0" smtClean="0"/>
              <a:t>Ground-</a:t>
            </a:r>
            <a:r>
              <a:rPr lang="en-GB" b="1" dirty="0" err="1" smtClean="0"/>
              <a:t>truthing</a:t>
            </a:r>
            <a:r>
              <a:rPr lang="id-ID" b="1" dirty="0" smtClean="0"/>
              <a:t> MODIS</a:t>
            </a:r>
            <a:r>
              <a:rPr lang="id-ID" b="1" dirty="0" smtClean="0"/>
              <a:t> hotspots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981200"/>
            <a:ext cx="41910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2200" dirty="0" smtClean="0"/>
              <a:t>The field team visits all accessible </a:t>
            </a:r>
            <a:r>
              <a:rPr lang="id-ID" sz="2200" dirty="0" smtClean="0"/>
              <a:t>hotspot </a:t>
            </a:r>
            <a:r>
              <a:rPr lang="id-ID" sz="2200" dirty="0" smtClean="0"/>
              <a:t>locations. </a:t>
            </a:r>
          </a:p>
          <a:p>
            <a:pPr marL="0" indent="0">
              <a:buNone/>
            </a:pPr>
            <a:endParaRPr lang="id-ID" sz="2200" dirty="0" smtClean="0"/>
          </a:p>
          <a:p>
            <a:pPr marL="0" indent="0">
              <a:buNone/>
            </a:pPr>
            <a:r>
              <a:rPr lang="id-ID" sz="2200" dirty="0" smtClean="0"/>
              <a:t>Information from l</a:t>
            </a:r>
            <a:r>
              <a:rPr lang="id-ID" sz="2200" dirty="0" smtClean="0"/>
              <a:t>ocal communities supplements fire detections.</a:t>
            </a:r>
          </a:p>
          <a:p>
            <a:pPr marL="0" indent="0">
              <a:buNone/>
            </a:pPr>
            <a:endParaRPr lang="id-ID" sz="2200" dirty="0" smtClean="0"/>
          </a:p>
          <a:p>
            <a:pPr marL="0" indent="0">
              <a:buNone/>
            </a:pPr>
            <a:r>
              <a:rPr lang="id-ID" sz="2200" dirty="0" smtClean="0"/>
              <a:t>Particular</a:t>
            </a:r>
            <a:r>
              <a:rPr lang="id-ID" sz="2200" dirty="0" smtClean="0"/>
              <a:t> </a:t>
            </a:r>
            <a:r>
              <a:rPr lang="id-ID" sz="2200" dirty="0" smtClean="0"/>
              <a:t>attention is </a:t>
            </a:r>
            <a:r>
              <a:rPr lang="id-ID" sz="2200" dirty="0" smtClean="0"/>
              <a:t>paid </a:t>
            </a:r>
            <a:r>
              <a:rPr lang="id-ID" sz="2200" dirty="0" smtClean="0"/>
              <a:t>to </a:t>
            </a:r>
            <a:r>
              <a:rPr lang="id-ID" sz="2200" dirty="0" smtClean="0"/>
              <a:t>erroneous hotspot detections (‘non-fires’) </a:t>
            </a:r>
            <a:r>
              <a:rPr lang="id-ID" sz="2200" dirty="0" smtClean="0"/>
              <a:t>and fires undetected by </a:t>
            </a:r>
            <a:r>
              <a:rPr lang="id-ID" sz="2200" dirty="0" smtClean="0"/>
              <a:t>MODIS.</a:t>
            </a:r>
            <a:endParaRPr lang="id-ID" sz="2200" dirty="0" smtClean="0"/>
          </a:p>
        </p:txBody>
      </p:sp>
      <p:pic>
        <p:nvPicPr>
          <p:cNvPr id="4" name="Picture 6" descr="BOS logo new Wil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152400"/>
            <a:ext cx="1676400" cy="13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My-User\Desktop\NASA\Mon\RS\HS September\all_fire_point_series_spetember _((13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1965" r="28207"/>
          <a:stretch>
            <a:fillRect/>
          </a:stretch>
        </p:blipFill>
        <p:spPr bwMode="auto">
          <a:xfrm>
            <a:off x="457200" y="1600200"/>
            <a:ext cx="38100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121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"/>
            <a:ext cx="9144000" cy="13085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2" y="274638"/>
            <a:ext cx="7136768" cy="1143000"/>
          </a:xfrm>
        </p:spPr>
        <p:txBody>
          <a:bodyPr>
            <a:normAutofit/>
          </a:bodyPr>
          <a:lstStyle/>
          <a:p>
            <a:pPr algn="l"/>
            <a:r>
              <a:rPr lang="id-ID" b="1" dirty="0" smtClean="0"/>
              <a:t>Fire Scene Evaluation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6019800" cy="4648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d-ID" sz="2000" dirty="0" smtClean="0"/>
              <a:t>Fire identification (mapping, observation route, timing, ignition point and cause, land tenure</a:t>
            </a:r>
            <a:r>
              <a:rPr lang="id-ID" sz="2000" dirty="0" smtClean="0"/>
              <a:t>).</a:t>
            </a:r>
          </a:p>
          <a:p>
            <a:pPr>
              <a:buNone/>
            </a:pPr>
            <a:endParaRPr lang="id-ID" sz="800" dirty="0" smtClean="0"/>
          </a:p>
          <a:p>
            <a:pPr>
              <a:buNone/>
            </a:pPr>
            <a:r>
              <a:rPr lang="id-ID" sz="2000" dirty="0" smtClean="0"/>
              <a:t>Weather conditions (wind, humidity, temp</a:t>
            </a:r>
            <a:r>
              <a:rPr lang="id-ID" sz="2000" dirty="0" smtClean="0"/>
              <a:t>.).</a:t>
            </a:r>
          </a:p>
          <a:p>
            <a:pPr>
              <a:buNone/>
            </a:pPr>
            <a:endParaRPr lang="id-ID" sz="800" dirty="0" smtClean="0"/>
          </a:p>
          <a:p>
            <a:pPr>
              <a:buNone/>
            </a:pPr>
            <a:r>
              <a:rPr lang="id-ID" sz="2000" dirty="0" smtClean="0"/>
              <a:t>Surface fire intensity (burning, scorching, extensive fuel evaluation and fuel loss (fine, medium and large), rate of spread</a:t>
            </a:r>
            <a:r>
              <a:rPr lang="id-ID" sz="2000" dirty="0" smtClean="0"/>
              <a:t>).</a:t>
            </a:r>
          </a:p>
          <a:p>
            <a:pPr>
              <a:buNone/>
            </a:pPr>
            <a:endParaRPr lang="id-ID" sz="800" dirty="0" smtClean="0"/>
          </a:p>
          <a:p>
            <a:pPr>
              <a:buNone/>
            </a:pPr>
            <a:r>
              <a:rPr lang="id-ID" sz="2000" dirty="0" smtClean="0"/>
              <a:t>Fire damage (area, infrastructure, houses, stock and crops</a:t>
            </a:r>
            <a:r>
              <a:rPr lang="id-ID" sz="2000" dirty="0" smtClean="0"/>
              <a:t>).</a:t>
            </a:r>
          </a:p>
          <a:p>
            <a:pPr>
              <a:buNone/>
            </a:pPr>
            <a:endParaRPr lang="id-ID" sz="800" dirty="0" smtClean="0"/>
          </a:p>
          <a:p>
            <a:pPr>
              <a:buNone/>
            </a:pPr>
            <a:r>
              <a:rPr lang="id-ID" sz="2000" dirty="0" smtClean="0"/>
              <a:t>Peat fire characteristics (peat fire ignition source, burn depth, rate of spread, water table depth, peat water content samples,  peat volume burned</a:t>
            </a:r>
            <a:r>
              <a:rPr lang="id-ID" sz="2000" dirty="0" smtClean="0"/>
              <a:t>).</a:t>
            </a:r>
          </a:p>
          <a:p>
            <a:pPr>
              <a:buNone/>
            </a:pPr>
            <a:endParaRPr lang="id-ID" sz="800" dirty="0" smtClean="0"/>
          </a:p>
          <a:p>
            <a:pPr>
              <a:buNone/>
            </a:pPr>
            <a:r>
              <a:rPr lang="id-ID" sz="2000" dirty="0" smtClean="0"/>
              <a:t>Human actions </a:t>
            </a:r>
            <a:r>
              <a:rPr lang="id-ID" sz="2000" dirty="0" smtClean="0"/>
              <a:t>related </a:t>
            </a:r>
            <a:r>
              <a:rPr lang="id-ID" sz="2000" dirty="0" smtClean="0"/>
              <a:t>to peat </a:t>
            </a:r>
            <a:r>
              <a:rPr lang="id-ID" sz="2000" dirty="0" smtClean="0"/>
              <a:t>fire occurrences.</a:t>
            </a:r>
            <a:endParaRPr lang="id-ID" sz="2000" dirty="0" smtClean="0"/>
          </a:p>
        </p:txBody>
      </p:sp>
      <p:pic>
        <p:nvPicPr>
          <p:cNvPr id="4" name="Picture 6" descr="BOS logo new Wil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152400"/>
            <a:ext cx="1676400" cy="13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Users\My-User\Dropbox\KFCP\KFCP photos\Fires in the Peatlands\fire petak puti_FM_agust 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3101"/>
            <a:ext cx="2895600" cy="2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15240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u="sng" dirty="0" smtClean="0"/>
              <a:t>Fire scene data collection </a:t>
            </a:r>
            <a:r>
              <a:rPr lang="id-ID" sz="2000" u="sng" dirty="0" smtClean="0"/>
              <a:t>includes</a:t>
            </a:r>
            <a:r>
              <a:rPr lang="id-ID" sz="2000" dirty="0" smtClean="0"/>
              <a:t>:</a:t>
            </a:r>
          </a:p>
          <a:p>
            <a:endParaRPr lang="id-ID" sz="2000" dirty="0"/>
          </a:p>
        </p:txBody>
      </p:sp>
      <p:pic>
        <p:nvPicPr>
          <p:cNvPr id="8" name="Picture 2" descr="C:\Users\Laura\Desktop\Media\Weekly images and Captions\Fire degraded photos 301014\DSC_76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894" y="4419600"/>
            <a:ext cx="2868706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76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"/>
            <a:ext cx="9144000" cy="13085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2" y="274638"/>
            <a:ext cx="71367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d-ID" b="1" dirty="0" smtClean="0"/>
              <a:t>Fire Scene Evaluation </a:t>
            </a:r>
            <a:br>
              <a:rPr lang="id-ID" b="1" dirty="0" smtClean="0"/>
            </a:br>
            <a:r>
              <a:rPr lang="id-ID" b="1" dirty="0" smtClean="0"/>
              <a:t>– activities to date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10600" cy="20574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id-ID" dirty="0" smtClean="0"/>
              <a:t>The </a:t>
            </a:r>
            <a:r>
              <a:rPr lang="id-ID" dirty="0" smtClean="0"/>
              <a:t>‘fire’ or </a:t>
            </a:r>
            <a:r>
              <a:rPr lang="id-ID" dirty="0" smtClean="0"/>
              <a:t>‘smokey season’ began at the end of August 2014</a:t>
            </a:r>
            <a:r>
              <a:rPr lang="id-ID" dirty="0" smtClean="0"/>
              <a:t>.</a:t>
            </a:r>
          </a:p>
          <a:p>
            <a:pPr>
              <a:buNone/>
            </a:pPr>
            <a:endParaRPr lang="id-ID" sz="1032" dirty="0" smtClean="0"/>
          </a:p>
          <a:p>
            <a:pPr>
              <a:buNone/>
            </a:pPr>
            <a:r>
              <a:rPr lang="id-ID" dirty="0" smtClean="0"/>
              <a:t>T</a:t>
            </a:r>
            <a:r>
              <a:rPr lang="id-ID" dirty="0" smtClean="0"/>
              <a:t>hree </a:t>
            </a:r>
            <a:r>
              <a:rPr lang="id-ID" dirty="0" smtClean="0"/>
              <a:t>training expeditions with experts from the </a:t>
            </a:r>
            <a:r>
              <a:rPr lang="id-ID" dirty="0" smtClean="0"/>
              <a:t>project have facilitated </a:t>
            </a:r>
            <a:r>
              <a:rPr lang="id-ID" dirty="0" smtClean="0"/>
              <a:t>team training </a:t>
            </a:r>
            <a:r>
              <a:rPr lang="id-ID" dirty="0" smtClean="0"/>
              <a:t>and methodology development.</a:t>
            </a:r>
          </a:p>
          <a:p>
            <a:pPr>
              <a:buNone/>
            </a:pPr>
            <a:endParaRPr lang="id-ID" sz="1032" dirty="0" smtClean="0"/>
          </a:p>
          <a:p>
            <a:pPr>
              <a:buNone/>
            </a:pPr>
            <a:r>
              <a:rPr lang="id-ID" dirty="0" smtClean="0"/>
              <a:t>Multiple</a:t>
            </a:r>
            <a:r>
              <a:rPr lang="id-ID" dirty="0" smtClean="0"/>
              <a:t> </a:t>
            </a:r>
            <a:r>
              <a:rPr lang="id-ID" dirty="0" smtClean="0"/>
              <a:t>data </a:t>
            </a:r>
            <a:r>
              <a:rPr lang="id-ID" dirty="0" smtClean="0"/>
              <a:t>collection activities have </a:t>
            </a:r>
            <a:r>
              <a:rPr lang="id-ID" dirty="0" smtClean="0"/>
              <a:t>taken </a:t>
            </a:r>
            <a:r>
              <a:rPr lang="id-ID" dirty="0" smtClean="0"/>
              <a:t>place since then.</a:t>
            </a:r>
            <a:endParaRPr lang="id-ID" dirty="0" smtClean="0"/>
          </a:p>
        </p:txBody>
      </p:sp>
      <p:pic>
        <p:nvPicPr>
          <p:cNvPr id="4" name="Picture 6" descr="BOS logo new Wil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152400"/>
            <a:ext cx="1676400" cy="13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D:\2014__PROJECT NASA-SDSU\2014__Kom Lap Keg\2014___Lap. Kegiatan\201408__Lap Keg Ekspedisi 03\201408_Foto Kegiatan FF\DSCN11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886200"/>
            <a:ext cx="2590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D:\2014__PROJECT NASA-SDSU\2014__Kom Lap Keg\2014___Lap. Kegiatan\201409__Lap Keg Ekspedisi 04\201409_Foto Kegiatan FF\Foto Fire MTU Loc- 4 2014-09-05\IMG_0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6201" y="3886200"/>
            <a:ext cx="2871599" cy="2667000"/>
          </a:xfrm>
          <a:prstGeom prst="rect">
            <a:avLst/>
          </a:prstGeom>
          <a:noFill/>
        </p:spPr>
      </p:pic>
      <p:pic>
        <p:nvPicPr>
          <p:cNvPr id="13" name="Picture 2" descr="E:\2014. Foto EKK To KEVIN\201410_Foto Kegiatan FSE\201410.11.01. Kegitan KEVIN. Uji Cuba Metode &amp; Form\DSCN23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038600"/>
            <a:ext cx="3352421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44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"/>
            <a:ext cx="9144000" cy="13085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2" y="274638"/>
            <a:ext cx="675576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id-ID" b="1" dirty="0" smtClean="0"/>
              <a:t>Fuel load, vegetation and hydrology monitoring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1752600"/>
            <a:ext cx="4953000" cy="48006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d-ID" sz="2800" dirty="0" smtClean="0"/>
              <a:t>The monitoring </a:t>
            </a:r>
            <a:r>
              <a:rPr lang="id-ID" sz="2800" dirty="0" smtClean="0"/>
              <a:t>program </a:t>
            </a:r>
            <a:r>
              <a:rPr lang="id-ID" sz="2800" dirty="0" smtClean="0"/>
              <a:t>includes</a:t>
            </a:r>
            <a:r>
              <a:rPr lang="id-ID" sz="2800" dirty="0" smtClean="0"/>
              <a:t>:</a:t>
            </a:r>
          </a:p>
          <a:p>
            <a:pPr marL="0" indent="0">
              <a:buFontTx/>
              <a:buChar char="-"/>
            </a:pPr>
            <a:r>
              <a:rPr lang="id-ID" sz="2800" dirty="0" smtClean="0"/>
              <a:t> Peak-wet and peak-dry ground water level data collection across 60 km of </a:t>
            </a:r>
            <a:r>
              <a:rPr lang="id-ID" sz="2800" dirty="0" smtClean="0"/>
              <a:t>transects.</a:t>
            </a:r>
            <a:endParaRPr lang="id-ID" sz="2800" dirty="0" smtClean="0"/>
          </a:p>
          <a:p>
            <a:pPr marL="0" indent="0">
              <a:buFontTx/>
              <a:buChar char="-"/>
            </a:pPr>
            <a:r>
              <a:rPr lang="id-ID" sz="2800" dirty="0" smtClean="0"/>
              <a:t> Measurement of seedlings, saplings, poles and trees’ height, diameter and species across 96 nested plots across 8 </a:t>
            </a:r>
            <a:r>
              <a:rPr lang="id-ID" sz="2800" dirty="0" smtClean="0"/>
              <a:t>locations.</a:t>
            </a:r>
            <a:endParaRPr lang="id-ID" sz="2800" dirty="0" smtClean="0"/>
          </a:p>
          <a:p>
            <a:pPr marL="0" indent="0">
              <a:buFontTx/>
              <a:buChar char="-"/>
            </a:pPr>
            <a:r>
              <a:rPr lang="id-ID" sz="2800" dirty="0" smtClean="0"/>
              <a:t> Re-measurement of </a:t>
            </a:r>
            <a:r>
              <a:rPr lang="id-ID" sz="2800" dirty="0" smtClean="0"/>
              <a:t>heavy </a:t>
            </a:r>
            <a:r>
              <a:rPr lang="id-ID" sz="2800" dirty="0" smtClean="0"/>
              <a:t>fuel loads across 70 ‘fuel-load </a:t>
            </a:r>
            <a:r>
              <a:rPr lang="id-ID" sz="2800" dirty="0" smtClean="0"/>
              <a:t>triangles</a:t>
            </a:r>
            <a:r>
              <a:rPr lang="id-ID" sz="2800" dirty="0" smtClean="0"/>
              <a:t>’ spread across the </a:t>
            </a:r>
            <a:r>
              <a:rPr lang="id-ID" sz="2800" dirty="0" smtClean="0"/>
              <a:t>area.</a:t>
            </a:r>
            <a:endParaRPr lang="id-ID" sz="2800" dirty="0" smtClean="0"/>
          </a:p>
        </p:txBody>
      </p:sp>
      <p:pic>
        <p:nvPicPr>
          <p:cNvPr id="4" name="Picture 6" descr="BOS logo new Wil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152400"/>
            <a:ext cx="1676400" cy="13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Documents and Settings\Laura\Desktop\Fuel Load 190213\Fuel load maps from Fatur\FuelLoad_20140324_1LC201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3352799" cy="467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861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"/>
            <a:ext cx="9144000" cy="13085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2" y="274638"/>
            <a:ext cx="6755767" cy="1143000"/>
          </a:xfrm>
        </p:spPr>
        <p:txBody>
          <a:bodyPr>
            <a:normAutofit/>
          </a:bodyPr>
          <a:lstStyle/>
          <a:p>
            <a:pPr algn="l"/>
            <a:r>
              <a:rPr lang="id-ID" b="1" dirty="0" smtClean="0"/>
              <a:t>Hydrology monitoring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752600"/>
            <a:ext cx="4495800" cy="4953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d-ID" sz="2800" dirty="0" smtClean="0"/>
              <a:t>Two hydrology expeditions have taken place in </a:t>
            </a:r>
            <a:r>
              <a:rPr lang="id-ID" sz="2800" dirty="0" smtClean="0"/>
              <a:t>2014</a:t>
            </a:r>
          </a:p>
          <a:p>
            <a:pPr marL="0" indent="0">
              <a:buNone/>
            </a:pPr>
            <a:endParaRPr lang="id-ID" sz="2800" dirty="0" smtClean="0"/>
          </a:p>
          <a:p>
            <a:pPr marL="514350" indent="-514350">
              <a:buAutoNum type="arabicParenR"/>
            </a:pPr>
            <a:r>
              <a:rPr lang="id-ID" sz="2800" dirty="0" smtClean="0"/>
              <a:t>W</a:t>
            </a:r>
            <a:r>
              <a:rPr lang="id-ID" sz="2800" dirty="0" smtClean="0"/>
              <a:t>ater-table </a:t>
            </a:r>
            <a:r>
              <a:rPr lang="id-ID" sz="2800" dirty="0" smtClean="0"/>
              <a:t>depth </a:t>
            </a:r>
            <a:r>
              <a:rPr lang="id-ID" sz="2800" dirty="0" smtClean="0"/>
              <a:t>is assessed in canals, using dipwells, and at all fire scene investigations.</a:t>
            </a:r>
          </a:p>
          <a:p>
            <a:pPr marL="514350" indent="-514350">
              <a:buNone/>
            </a:pPr>
            <a:endParaRPr lang="id-ID" sz="2800" dirty="0" smtClean="0"/>
          </a:p>
          <a:p>
            <a:pPr marL="514350" indent="-514350">
              <a:buAutoNum type="arabicParenR"/>
            </a:pPr>
            <a:r>
              <a:rPr lang="id-ID" sz="2800" dirty="0" smtClean="0"/>
              <a:t>W</a:t>
            </a:r>
            <a:r>
              <a:rPr lang="id-ID" sz="2800" dirty="0" smtClean="0"/>
              <a:t>ater </a:t>
            </a:r>
            <a:r>
              <a:rPr lang="id-ID" sz="2800" dirty="0" smtClean="0"/>
              <a:t>table depth </a:t>
            </a:r>
            <a:r>
              <a:rPr lang="id-ID" sz="2800" dirty="0" smtClean="0"/>
              <a:t>monitoring across the </a:t>
            </a:r>
            <a:r>
              <a:rPr lang="id-ID" sz="2800" dirty="0" smtClean="0"/>
              <a:t>peat </a:t>
            </a:r>
            <a:r>
              <a:rPr lang="id-ID" sz="2800" dirty="0" smtClean="0"/>
              <a:t>dome is critical during the dry season as it is the prime determinant of peat soil susceptibility to burning. </a:t>
            </a:r>
          </a:p>
          <a:p>
            <a:pPr marL="514350" indent="-514350">
              <a:buNone/>
            </a:pPr>
            <a:endParaRPr lang="en-GB" sz="2400" dirty="0" smtClean="0"/>
          </a:p>
        </p:txBody>
      </p:sp>
      <p:pic>
        <p:nvPicPr>
          <p:cNvPr id="4" name="Picture 6" descr="BOS logo new Wil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152400"/>
            <a:ext cx="1676400" cy="13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:\2014. PROJECT NASA\2014__D A T A. 2\Lap. Kegiatan\201406__Lap Keg Ekspedisi 01\2014_Foto Kegiatan KF 06\DSCN01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950" y="1676400"/>
            <a:ext cx="31686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38200" y="4290218"/>
            <a:ext cx="3322109" cy="249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02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3050"/>
            <a:ext cx="8839200" cy="717550"/>
          </a:xfrm>
        </p:spPr>
        <p:txBody>
          <a:bodyPr>
            <a:noAutofit/>
          </a:bodyPr>
          <a:lstStyle/>
          <a:p>
            <a:r>
              <a:rPr lang="en-US" sz="3600" dirty="0" smtClean="0"/>
              <a:t>Seasonal Watershed Hydrological </a:t>
            </a:r>
            <a:r>
              <a:rPr lang="en-US" sz="3600" dirty="0" smtClean="0"/>
              <a:t> </a:t>
            </a:r>
            <a:r>
              <a:rPr lang="en-US" sz="3600" dirty="0" smtClean="0"/>
              <a:t>Monitoring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438400"/>
            <a:ext cx="5111750" cy="36877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8686800" cy="13843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Tropical </a:t>
            </a:r>
            <a:r>
              <a:rPr lang="en-US" sz="2000" dirty="0" smtClean="0"/>
              <a:t>Rainfall Measuring Mission (TRMM) satellite</a:t>
            </a:r>
            <a:r>
              <a:rPr lang="en-US" sz="2000" dirty="0" smtClean="0"/>
              <a:t> data provides </a:t>
            </a:r>
            <a:r>
              <a:rPr lang="en-US" sz="2000" dirty="0" smtClean="0"/>
              <a:t>rainfall estimates every 3 hours and for 7-day </a:t>
            </a:r>
            <a:r>
              <a:rPr lang="en-US" sz="2000" dirty="0" smtClean="0"/>
              <a:t>intervals</a:t>
            </a:r>
            <a:r>
              <a:rPr lang="en-US" sz="2000" dirty="0" smtClean="0"/>
              <a:t> at a</a:t>
            </a:r>
            <a:r>
              <a:rPr lang="en-US" sz="2000" dirty="0" smtClean="0"/>
              <a:t> </a:t>
            </a:r>
            <a:r>
              <a:rPr lang="en-US" sz="2000" dirty="0" smtClean="0"/>
              <a:t>spatial resolution</a:t>
            </a:r>
            <a:r>
              <a:rPr lang="en-US" sz="2000" dirty="0" smtClean="0"/>
              <a:t> </a:t>
            </a:r>
            <a:r>
              <a:rPr lang="en-US" sz="2000" dirty="0" smtClean="0"/>
              <a:t>of</a:t>
            </a:r>
            <a:r>
              <a:rPr lang="en-US" sz="2000" dirty="0" smtClean="0"/>
              <a:t> </a:t>
            </a:r>
            <a:r>
              <a:rPr lang="en-US" sz="2000" dirty="0" smtClean="0"/>
              <a:t>5 </a:t>
            </a:r>
            <a:r>
              <a:rPr lang="en-US" sz="2000" dirty="0" smtClean="0"/>
              <a:t>km.</a:t>
            </a:r>
          </a:p>
          <a:p>
            <a:r>
              <a:rPr lang="en-US" sz="2000" dirty="0" smtClean="0"/>
              <a:t>It</a:t>
            </a:r>
            <a:r>
              <a:rPr lang="en-US" sz="2000" dirty="0" smtClean="0"/>
              <a:t> </a:t>
            </a:r>
            <a:r>
              <a:rPr lang="en-US" sz="2000" dirty="0" smtClean="0"/>
              <a:t>is</a:t>
            </a:r>
            <a:r>
              <a:rPr lang="en-US" sz="2000" dirty="0" smtClean="0"/>
              <a:t> tied </a:t>
            </a:r>
            <a:r>
              <a:rPr lang="en-US" sz="2000" dirty="0" smtClean="0"/>
              <a:t>to</a:t>
            </a:r>
            <a:r>
              <a:rPr lang="en-US" sz="2000" dirty="0" smtClean="0"/>
              <a:t> our multiyear regional </a:t>
            </a:r>
            <a:r>
              <a:rPr lang="en-US" sz="2000" dirty="0" smtClean="0"/>
              <a:t>ground </a:t>
            </a:r>
            <a:r>
              <a:rPr lang="en-US" sz="2000" dirty="0" smtClean="0"/>
              <a:t>measurements to determine lag times and provide dynamic water table depth estimates.</a:t>
            </a:r>
          </a:p>
        </p:txBody>
      </p:sp>
      <p:pic>
        <p:nvPicPr>
          <p:cNvPr id="68610" name="Picture 2" descr="http://pmm.nasa.gov/sites/default/files/imce/TRMM_News/cyclone01b_9_may_2013_2211_utc_trmm_rad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518" y="2590800"/>
            <a:ext cx="6203171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400"/>
            <a:ext cx="9144000" cy="13085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2" y="274638"/>
            <a:ext cx="6755767" cy="1143000"/>
          </a:xfrm>
        </p:spPr>
        <p:txBody>
          <a:bodyPr>
            <a:normAutofit/>
          </a:bodyPr>
          <a:lstStyle/>
          <a:p>
            <a:pPr algn="l"/>
            <a:r>
              <a:rPr lang="id-ID" b="1" dirty="0" smtClean="0"/>
              <a:t>Vegetation monitoring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382000" cy="2667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d-ID" sz="2800" dirty="0" smtClean="0"/>
              <a:t>            </a:t>
            </a:r>
            <a:r>
              <a:rPr lang="id-ID" sz="2800" dirty="0" smtClean="0"/>
              <a:t> </a:t>
            </a:r>
            <a:r>
              <a:rPr lang="id-ID" sz="2800" dirty="0" smtClean="0"/>
              <a:t>2010                      </a:t>
            </a:r>
            <a:r>
              <a:rPr lang="id-ID" sz="2800" dirty="0" smtClean="0"/>
              <a:t> </a:t>
            </a:r>
            <a:r>
              <a:rPr lang="id-ID" sz="2800" dirty="0" smtClean="0"/>
              <a:t>July 2014                       Oct 2014</a:t>
            </a:r>
          </a:p>
          <a:p>
            <a:pPr marL="0" indent="0">
              <a:buNone/>
            </a:pPr>
            <a:endParaRPr lang="id-ID" sz="1081" dirty="0" smtClean="0"/>
          </a:p>
          <a:p>
            <a:pPr marL="0" indent="0">
              <a:buFont typeface="Wingdings" charset="2"/>
              <a:buChar char="Ø"/>
            </a:pPr>
            <a:r>
              <a:rPr lang="id-ID" sz="2800" dirty="0" smtClean="0"/>
              <a:t>V</a:t>
            </a:r>
            <a:r>
              <a:rPr lang="id-ID" sz="2800" dirty="0" smtClean="0"/>
              <a:t>egetation cover is very dynamic with both regrowth and removal. </a:t>
            </a:r>
          </a:p>
          <a:p>
            <a:pPr marL="0" indent="0">
              <a:buFont typeface="Wingdings" charset="2"/>
              <a:buChar char="Ø"/>
            </a:pPr>
            <a:endParaRPr lang="id-ID" sz="941" dirty="0" smtClean="0"/>
          </a:p>
          <a:p>
            <a:pPr marL="0" indent="0">
              <a:buFont typeface="Wingdings" charset="2"/>
              <a:buChar char="Ø"/>
            </a:pPr>
            <a:r>
              <a:rPr lang="id-ID" sz="2800" dirty="0" smtClean="0"/>
              <a:t>Plots include primary forests, second growth forests, and shrub/fern dominated areas. </a:t>
            </a:r>
          </a:p>
          <a:p>
            <a:pPr marL="0" indent="0">
              <a:buFont typeface="Wingdings" charset="2"/>
              <a:buChar char="Ø"/>
            </a:pPr>
            <a:endParaRPr lang="id-ID" sz="1032" dirty="0" smtClean="0"/>
          </a:p>
          <a:p>
            <a:pPr marL="0" indent="0">
              <a:buFont typeface="Wingdings" charset="2"/>
              <a:buChar char="Ø"/>
            </a:pPr>
            <a:r>
              <a:rPr lang="id-ID" sz="2800" dirty="0" smtClean="0"/>
              <a:t>Photos show an </a:t>
            </a:r>
            <a:r>
              <a:rPr lang="id-ID" sz="2800" dirty="0" smtClean="0"/>
              <a:t>area which has burned at least 6 </a:t>
            </a:r>
            <a:r>
              <a:rPr lang="id-ID" sz="2800" dirty="0" smtClean="0"/>
              <a:t>times. </a:t>
            </a:r>
            <a:endParaRPr lang="en-GB" sz="2800" dirty="0" smtClean="0"/>
          </a:p>
          <a:p>
            <a:pPr marL="0" indent="0">
              <a:buNone/>
            </a:pPr>
            <a:endParaRPr lang="en-US" sz="3000" dirty="0" smtClean="0"/>
          </a:p>
        </p:txBody>
      </p:sp>
      <p:pic>
        <p:nvPicPr>
          <p:cNvPr id="4" name="Picture 6" descr="BOS logo new Wil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152400"/>
            <a:ext cx="1676400" cy="13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Photos\Back-up photos\Mantengai April 2010\England may 2010 kodak 1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590800" cy="20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ndri\Pictures\Vegetasi L.2 2014-07-31\DSCN3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00200"/>
            <a:ext cx="2590800" cy="212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2014. Foto EKK To KEVIN\201410_Foto Kegiatan FSE\201410.11.01. Kegitan KEVIN. Uji Cuba Metode &amp; Form\DSCN2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524000"/>
            <a:ext cx="2920619" cy="2190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982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401" y="0"/>
            <a:ext cx="48006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85800"/>
            <a:ext cx="42672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Ø"/>
            </a:pPr>
            <a:r>
              <a:rPr lang="en-US" sz="2000" dirty="0" smtClean="0"/>
              <a:t>Indonesia is the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largest emitter of CO</a:t>
            </a:r>
            <a:r>
              <a:rPr lang="en-US" sz="2000" baseline="-25000" dirty="0" smtClean="0"/>
              <a:t>2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Much of the emitted carbon comes from deep organic soils underlying former peat swamp forests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The ex-Mega Rice Project (MRP) drained 1 million hectares of </a:t>
            </a:r>
            <a:r>
              <a:rPr lang="en-US" sz="2000" dirty="0" err="1" smtClean="0"/>
              <a:t>peatlands</a:t>
            </a:r>
            <a:r>
              <a:rPr lang="en-US" sz="2000" dirty="0" smtClean="0"/>
              <a:t> in Central Kalimantan.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The 120,000 ha Kalimantan Forest Climate Partnership (KFCP) site is a large REDD+ project within the ex-MRP.</a:t>
            </a:r>
          </a:p>
          <a:p>
            <a:pPr>
              <a:buFont typeface="Wingdings" charset="2"/>
              <a:buChar char="Ø"/>
            </a:pPr>
            <a:endParaRPr lang="en-US" sz="2000" dirty="0" smtClean="0"/>
          </a:p>
          <a:p>
            <a:pPr>
              <a:buFont typeface="Wingdings" charset="2"/>
              <a:buChar char="Ø"/>
            </a:pPr>
            <a:r>
              <a:rPr lang="en-US" sz="2000" dirty="0" smtClean="0"/>
              <a:t>The Indonesian Carbon Accounting System (INCAS) currently lacks capability to track emissions from </a:t>
            </a:r>
            <a:r>
              <a:rPr lang="en-US" sz="2000" dirty="0" err="1" smtClean="0"/>
              <a:t>peatlands</a:t>
            </a:r>
            <a:r>
              <a:rPr lang="en-US" sz="2000" dirty="0" smtClean="0"/>
              <a:t> and assess ongoing mitigation activities.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524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Why Here?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49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752600"/>
            <a:ext cx="2971800" cy="223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172336"/>
            <a:ext cx="3048000" cy="228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52400" y="1676400"/>
            <a:ext cx="5257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200" dirty="0" smtClean="0"/>
              <a:t>F</a:t>
            </a:r>
            <a:r>
              <a:rPr lang="id-ID" sz="2200" dirty="0" smtClean="0"/>
              <a:t>uel </a:t>
            </a:r>
            <a:r>
              <a:rPr lang="id-ID" sz="2200" dirty="0" smtClean="0"/>
              <a:t>load </a:t>
            </a:r>
            <a:r>
              <a:rPr lang="id-ID" sz="2200" dirty="0" smtClean="0"/>
              <a:t>assessment</a:t>
            </a:r>
            <a:r>
              <a:rPr lang="id-ID" sz="2200" dirty="0" smtClean="0"/>
              <a:t>s</a:t>
            </a:r>
            <a:r>
              <a:rPr lang="id-ID" sz="2200" dirty="0" smtClean="0"/>
              <a:t> </a:t>
            </a:r>
            <a:r>
              <a:rPr lang="id-ID" sz="2200" dirty="0" smtClean="0"/>
              <a:t>are facilitated with</a:t>
            </a:r>
            <a:r>
              <a:rPr lang="id-ID" sz="2200" dirty="0" smtClean="0"/>
              <a:t> 70 large fuel </a:t>
            </a:r>
            <a:r>
              <a:rPr lang="id-ID" sz="2200" dirty="0" smtClean="0"/>
              <a:t>triangles </a:t>
            </a:r>
            <a:r>
              <a:rPr lang="id-ID" sz="2200" dirty="0" smtClean="0"/>
              <a:t>laid out, across areas of shallow and deep peat, forested to heavily degraded landscapes and far and near to locally land-managed </a:t>
            </a:r>
            <a:r>
              <a:rPr lang="id-ID" sz="2200" dirty="0" smtClean="0"/>
              <a:t>areas.</a:t>
            </a:r>
            <a:endParaRPr lang="id-ID" sz="2200" dirty="0"/>
          </a:p>
        </p:txBody>
      </p:sp>
      <p:sp>
        <p:nvSpPr>
          <p:cNvPr id="15" name="Rectangle 14"/>
          <p:cNvSpPr/>
          <p:nvPr/>
        </p:nvSpPr>
        <p:spPr>
          <a:xfrm>
            <a:off x="0" y="152400"/>
            <a:ext cx="9144000" cy="13085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31032" y="274638"/>
            <a:ext cx="6755767" cy="1143000"/>
          </a:xfrm>
        </p:spPr>
        <p:txBody>
          <a:bodyPr>
            <a:normAutofit/>
          </a:bodyPr>
          <a:lstStyle/>
          <a:p>
            <a:pPr algn="l"/>
            <a:r>
              <a:rPr lang="id-ID" b="1" dirty="0" smtClean="0"/>
              <a:t>Fuel load monitoring</a:t>
            </a:r>
            <a:endParaRPr lang="en-GB" b="1" dirty="0"/>
          </a:p>
        </p:txBody>
      </p:sp>
      <p:pic>
        <p:nvPicPr>
          <p:cNvPr id="17" name="Picture 6" descr="BOS logo new Will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1" y="152400"/>
            <a:ext cx="1676400" cy="13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9600" y="3657600"/>
            <a:ext cx="4191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364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olling FTIR in Amazon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86873" y="-457200"/>
            <a:ext cx="10989972" cy="731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5473005"/>
            <a:ext cx="7772400" cy="1384995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2880" indent="-2743200"/>
            <a:r>
              <a:rPr lang="en-US" sz="2800" dirty="0" smtClean="0">
                <a:solidFill>
                  <a:prstClr val="white"/>
                </a:solidFill>
              </a:rPr>
              <a:t>~</a:t>
            </a:r>
            <a:r>
              <a:rPr lang="en-US" sz="2800" b="1" dirty="0" smtClean="0">
                <a:solidFill>
                  <a:prstClr val="white"/>
                </a:solidFill>
              </a:rPr>
              <a:t>20 Major Gases:   HCN, CO, CH4, CO2, NH3, NOx, NMHC, OVOC, HCl, etc</a:t>
            </a:r>
          </a:p>
          <a:p>
            <a:pPr marL="182880" indent="-2743200"/>
            <a:r>
              <a:rPr lang="en-US" sz="2800" b="1" dirty="0" smtClean="0">
                <a:solidFill>
                  <a:prstClr val="white"/>
                </a:solidFill>
              </a:rPr>
              <a:t> PM2.5 on Filters:  EC/OC, metals, tracers, etc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will also develop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relevant emission factors for the Indonesian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Peatlands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(2015)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34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41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Quantifying burned area and volume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283"/>
            <a:ext cx="7886700" cy="1543317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en-US" sz="4100" dirty="0" smtClean="0"/>
              <a:t>We</a:t>
            </a:r>
            <a:r>
              <a:rPr lang="en-US" sz="4100" dirty="0" smtClean="0"/>
              <a:t> are mapping the area burned by surface fires and determining the thresholds and risk factors that </a:t>
            </a:r>
            <a:r>
              <a:rPr lang="en-US" sz="4100" dirty="0" smtClean="0"/>
              <a:t>result in transitions to</a:t>
            </a:r>
            <a:r>
              <a:rPr lang="en-US" sz="4100" dirty="0" smtClean="0"/>
              <a:t> peat fires (ground fires)</a:t>
            </a:r>
          </a:p>
          <a:p>
            <a:pPr marL="0" lvl="0" indent="0">
              <a:buNone/>
            </a:pPr>
            <a:endParaRPr lang="en-US" sz="1600" dirty="0" smtClean="0"/>
          </a:p>
          <a:p>
            <a:pPr marL="514350" lvl="0" indent="-514350">
              <a:buFont typeface="+mj-lt"/>
              <a:buAutoNum type="arabicPeriod"/>
            </a:pPr>
            <a:endParaRPr lang="en-US" dirty="0" smtClean="0"/>
          </a:p>
          <a:p>
            <a:pPr marL="0" lvl="0" indent="0">
              <a:buNone/>
            </a:pPr>
            <a:endParaRPr lang="id-ID" dirty="0"/>
          </a:p>
          <a:p>
            <a:endParaRPr lang="id-ID" dirty="0"/>
          </a:p>
        </p:txBody>
      </p:sp>
      <p:pic>
        <p:nvPicPr>
          <p:cNvPr id="4" name="Content Placeholder 3" descr="IMG_82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>
          <a:xfrm>
            <a:off x="304800" y="3200400"/>
            <a:ext cx="4143820" cy="304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691064" y="3236103"/>
            <a:ext cx="4236042" cy="301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20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4953000" cy="71755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Putting together the pieces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4800600" cy="27559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rabicPeriod"/>
            </a:pPr>
            <a:r>
              <a:rPr lang="en-US" sz="2800" dirty="0" smtClean="0"/>
              <a:t>Annual </a:t>
            </a:r>
            <a:r>
              <a:rPr lang="en-US" sz="2800" dirty="0" err="1" smtClean="0"/>
              <a:t>Landsat</a:t>
            </a:r>
            <a:r>
              <a:rPr lang="en-US" sz="2800" dirty="0" smtClean="0"/>
              <a:t> imagery analyses provide the</a:t>
            </a:r>
            <a:r>
              <a:rPr lang="en-US" sz="2800" dirty="0" smtClean="0"/>
              <a:t> area and number </a:t>
            </a:r>
            <a:r>
              <a:rPr lang="en-US" sz="2800" dirty="0" smtClean="0"/>
              <a:t>of times burned.</a:t>
            </a:r>
          </a:p>
          <a:p>
            <a:pPr marL="342900" indent="-342900">
              <a:buAutoNum type="arabicPeriod"/>
            </a:pPr>
            <a:r>
              <a:rPr lang="en-US" sz="2800" dirty="0" err="1" smtClean="0"/>
              <a:t>Landsat</a:t>
            </a:r>
            <a:r>
              <a:rPr lang="en-US" sz="2800" dirty="0" smtClean="0"/>
              <a:t> imagery also shows </a:t>
            </a:r>
            <a:r>
              <a:rPr lang="en-US" sz="2800" dirty="0" err="1" smtClean="0"/>
              <a:t>landcover</a:t>
            </a:r>
            <a:r>
              <a:rPr lang="en-US" sz="2800" dirty="0" smtClean="0"/>
              <a:t> types</a:t>
            </a:r>
          </a:p>
          <a:p>
            <a:pPr marL="342900" indent="-342900">
              <a:buAutoNum type="arabicPeriod"/>
            </a:pPr>
            <a:r>
              <a:rPr lang="en-US" sz="2800" dirty="0" smtClean="0"/>
              <a:t>This provides context for</a:t>
            </a:r>
            <a:r>
              <a:rPr lang="en-US" sz="2800" dirty="0" smtClean="0"/>
              <a:t> subsequent </a:t>
            </a:r>
            <a:r>
              <a:rPr lang="en-US" sz="2800" dirty="0" err="1" smtClean="0"/>
              <a:t>Lidar</a:t>
            </a:r>
            <a:r>
              <a:rPr lang="en-US" sz="2800" dirty="0" smtClean="0"/>
              <a:t> </a:t>
            </a:r>
            <a:r>
              <a:rPr lang="en-US" sz="2800" dirty="0" smtClean="0"/>
              <a:t>analyses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867400" y="76200"/>
            <a:ext cx="3017520" cy="660927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43600" y="3352800"/>
            <a:ext cx="2514600" cy="1428466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257040"/>
            <a:ext cx="9144000" cy="260096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1" y="3810000"/>
            <a:ext cx="3810000" cy="285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4637" y="-381000"/>
            <a:ext cx="5059363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05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Multiple </a:t>
            </a:r>
            <a:r>
              <a:rPr lang="en-US" dirty="0" err="1" smtClean="0"/>
              <a:t>Lidar</a:t>
            </a:r>
            <a:r>
              <a:rPr lang="en-US" dirty="0" smtClean="0"/>
              <a:t> Collections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2007</a:t>
            </a:r>
          </a:p>
          <a:p>
            <a:r>
              <a:rPr lang="en-US" dirty="0" smtClean="0"/>
              <a:t>2011</a:t>
            </a:r>
          </a:p>
          <a:p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09999"/>
            <a:ext cx="3783422" cy="283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19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Maps</a:t>
            </a:r>
            <a:r>
              <a:rPr lang="nl-NL" dirty="0" smtClean="0"/>
              <a:t> of </a:t>
            </a:r>
            <a:r>
              <a:rPr lang="nl-NL" dirty="0" err="1" smtClean="0"/>
              <a:t>rivers</a:t>
            </a:r>
            <a:r>
              <a:rPr lang="nl-NL" dirty="0" smtClean="0"/>
              <a:t> and</a:t>
            </a:r>
            <a:r>
              <a:rPr lang="nl-NL" dirty="0" smtClean="0"/>
              <a:t> drainage </a:t>
            </a:r>
            <a:r>
              <a:rPr lang="nl-NL" dirty="0" err="1" smtClean="0"/>
              <a:t>canals</a:t>
            </a:r>
            <a:endParaRPr lang="en-US" dirty="0" smtClean="0"/>
          </a:p>
        </p:txBody>
      </p:sp>
      <p:pic>
        <p:nvPicPr>
          <p:cNvPr id="26627" name="Grafik 0" descr="Figure_Land_Cover_Classificati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>
          <a:xfrm>
            <a:off x="111125" y="2084388"/>
            <a:ext cx="8921750" cy="4232275"/>
          </a:xfrm>
          <a:noFill/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5628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err="1" smtClean="0"/>
              <a:t>Canopy</a:t>
            </a:r>
            <a:r>
              <a:rPr lang="nl-NL" dirty="0" smtClean="0"/>
              <a:t> </a:t>
            </a:r>
            <a:r>
              <a:rPr lang="nl-NL" dirty="0" err="1" smtClean="0"/>
              <a:t>Height</a:t>
            </a:r>
            <a:r>
              <a:rPr lang="nl-NL" dirty="0" smtClean="0"/>
              <a:t> </a:t>
            </a:r>
            <a:r>
              <a:rPr lang="nl-NL" dirty="0" smtClean="0"/>
              <a:t>Models</a:t>
            </a:r>
            <a:endParaRPr lang="en-US" dirty="0" smtClean="0"/>
          </a:p>
        </p:txBody>
      </p:sp>
      <p:pic>
        <p:nvPicPr>
          <p:cNvPr id="25603" name="Grafik 32" descr="Figure_1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4227"/>
            <a:ext cx="6172200" cy="570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39921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Digital </a:t>
            </a:r>
            <a:r>
              <a:rPr lang="nl-NL" dirty="0" err="1" smtClean="0"/>
              <a:t>Terrain</a:t>
            </a:r>
            <a:r>
              <a:rPr lang="nl-NL" dirty="0" smtClean="0"/>
              <a:t> </a:t>
            </a:r>
            <a:r>
              <a:rPr lang="nl-NL" dirty="0" err="1" smtClean="0"/>
              <a:t>Maps</a:t>
            </a:r>
            <a:r>
              <a:rPr lang="nl-NL" dirty="0" smtClean="0"/>
              <a:t> (1m)</a:t>
            </a:r>
            <a:endParaRPr lang="en-US" dirty="0" smtClean="0"/>
          </a:p>
        </p:txBody>
      </p:sp>
      <p:pic>
        <p:nvPicPr>
          <p:cNvPr id="24579" name="Grafik 29" descr="Figur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3709" y="1143000"/>
            <a:ext cx="6001491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9523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4495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Modeling </a:t>
            </a:r>
            <a:r>
              <a:rPr lang="en-US" dirty="0" smtClean="0"/>
              <a:t>peat </a:t>
            </a:r>
            <a:r>
              <a:rPr lang="en-US" dirty="0" smtClean="0"/>
              <a:t>fires </a:t>
            </a:r>
            <a:r>
              <a:rPr lang="en-US" dirty="0" smtClean="0"/>
              <a:t>is a dynamic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3962400"/>
            <a:ext cx="8229600" cy="2620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158714" cy="635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43400" y="1143000"/>
            <a:ext cx="4572000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6" name="Content Placeholder 5" descr="Copy of IMG_64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8309" y="1119982"/>
            <a:ext cx="7447491" cy="55856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191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Getting there is half the battle…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752600"/>
            <a:ext cx="4040188" cy="2286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Access is via rivers and canals.</a:t>
            </a:r>
          </a:p>
          <a:p>
            <a:endParaRPr lang="en-US" dirty="0" smtClean="0"/>
          </a:p>
          <a:p>
            <a:r>
              <a:rPr lang="en-US" dirty="0" smtClean="0"/>
              <a:t>Easiest in the wet season but the main work is in the dry season.</a:t>
            </a:r>
          </a:p>
          <a:p>
            <a:endParaRPr lang="en-US" dirty="0" smtClean="0"/>
          </a:p>
          <a:p>
            <a:r>
              <a:rPr lang="en-US" dirty="0" smtClean="0"/>
              <a:t>Data collection is accomplished in ‘expeditions’.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DSC_2203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-23596" b="-23596"/>
          <a:stretch>
            <a:fillRect/>
          </a:stretch>
        </p:blipFill>
        <p:spPr>
          <a:xfrm>
            <a:off x="381000" y="3429000"/>
            <a:ext cx="4041775" cy="3951288"/>
          </a:xfrm>
        </p:spPr>
      </p:pic>
      <p:pic>
        <p:nvPicPr>
          <p:cNvPr id="4099" name="Picture 3" descr="G:\ditch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886200"/>
            <a:ext cx="424525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IMG_65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592" y="609600"/>
            <a:ext cx="426680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17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52400"/>
            <a:ext cx="9144000" cy="13085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5" name="Picture 3" descr="C:\Users\My-User\Desktop\Photos from socialisation in July\Rujab Wabub Kps\DSCN9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00600"/>
            <a:ext cx="2362199" cy="17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2" y="274638"/>
            <a:ext cx="6755767" cy="1143000"/>
          </a:xfrm>
        </p:spPr>
        <p:txBody>
          <a:bodyPr>
            <a:noAutofit/>
          </a:bodyPr>
          <a:lstStyle/>
          <a:p>
            <a:pPr algn="l"/>
            <a:r>
              <a:rPr lang="id-ID" sz="3600" b="1" dirty="0" smtClean="0"/>
              <a:t>T</a:t>
            </a:r>
            <a:r>
              <a:rPr lang="id-ID" sz="3600" b="1" dirty="0" smtClean="0"/>
              <a:t>he </a:t>
            </a:r>
            <a:r>
              <a:rPr lang="id-ID" sz="3600" b="1" dirty="0" smtClean="0"/>
              <a:t>project </a:t>
            </a:r>
            <a:r>
              <a:rPr lang="id-ID" sz="3600" b="1" dirty="0" smtClean="0"/>
              <a:t>requires substantial outreach with stakeholders</a:t>
            </a:r>
            <a:endParaRPr lang="en-GB" sz="3600" b="1" dirty="0"/>
          </a:p>
        </p:txBody>
      </p:sp>
      <p:pic>
        <p:nvPicPr>
          <p:cNvPr id="4" name="Picture 6" descr="BOS logo new Will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1" y="152400"/>
            <a:ext cx="1676400" cy="13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752600"/>
            <a:ext cx="4648199" cy="3581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d-ID" dirty="0" smtClean="0"/>
              <a:t>We</a:t>
            </a:r>
            <a:r>
              <a:rPr lang="id-ID" dirty="0" smtClean="0"/>
              <a:t> </a:t>
            </a:r>
            <a:r>
              <a:rPr lang="id-ID" dirty="0" smtClean="0"/>
              <a:t>have been working very closely with</a:t>
            </a:r>
            <a:r>
              <a:rPr lang="id-ID" dirty="0" smtClean="0"/>
              <a:t>:</a:t>
            </a:r>
          </a:p>
          <a:p>
            <a:pPr marL="0" indent="0">
              <a:buNone/>
            </a:pPr>
            <a:endParaRPr lang="id-ID" sz="1429" dirty="0" smtClean="0"/>
          </a:p>
          <a:p>
            <a:pPr marL="0" indent="0">
              <a:buFontTx/>
              <a:buChar char="-"/>
            </a:pPr>
            <a:r>
              <a:rPr lang="id-ID" dirty="0" smtClean="0"/>
              <a:t>L</a:t>
            </a:r>
            <a:r>
              <a:rPr lang="id-ID" dirty="0" smtClean="0"/>
              <a:t>ocal </a:t>
            </a:r>
            <a:r>
              <a:rPr lang="id-ID" dirty="0" smtClean="0"/>
              <a:t>communities and governments to ensure </a:t>
            </a:r>
            <a:r>
              <a:rPr lang="id-ID" dirty="0" smtClean="0"/>
              <a:t>they </a:t>
            </a:r>
            <a:r>
              <a:rPr lang="id-ID" dirty="0" smtClean="0"/>
              <a:t>understand and are in agreement with the activities taking place within their land </a:t>
            </a:r>
            <a:r>
              <a:rPr lang="id-ID" dirty="0" smtClean="0"/>
              <a:t>areas.</a:t>
            </a:r>
          </a:p>
          <a:p>
            <a:pPr marL="0" indent="0">
              <a:buFontTx/>
              <a:buChar char="-"/>
            </a:pPr>
            <a:endParaRPr lang="id-ID" sz="1920" dirty="0" smtClean="0"/>
          </a:p>
          <a:p>
            <a:pPr marL="0" indent="0">
              <a:buFontTx/>
              <a:buChar char="-"/>
            </a:pPr>
            <a:r>
              <a:rPr lang="id-ID" dirty="0" smtClean="0"/>
              <a:t> </a:t>
            </a:r>
            <a:r>
              <a:rPr lang="id-ID" dirty="0" smtClean="0"/>
              <a:t>D</a:t>
            </a:r>
            <a:r>
              <a:rPr lang="id-ID" dirty="0" smtClean="0"/>
              <a:t>istrict </a:t>
            </a:r>
            <a:r>
              <a:rPr lang="id-ID" dirty="0" smtClean="0"/>
              <a:t>and provincial governments </a:t>
            </a:r>
            <a:r>
              <a:rPr lang="id-ID" dirty="0" smtClean="0"/>
              <a:t>to ensure support of </a:t>
            </a:r>
            <a:r>
              <a:rPr lang="id-ID" dirty="0" smtClean="0"/>
              <a:t>their sub-national carbon accounting needs</a:t>
            </a:r>
            <a:endParaRPr lang="en-GB" dirty="0"/>
          </a:p>
        </p:txBody>
      </p:sp>
      <p:pic>
        <p:nvPicPr>
          <p:cNvPr id="3074" name="Picture 2" descr="C:\Users\My-User\Desktop\Photos from socialisation in July\Ruang Sekre Disbunhut Kps\DSCN91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00400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1" descr="Description: Deph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57800"/>
            <a:ext cx="130628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5334000"/>
            <a:ext cx="1249484" cy="991972"/>
          </a:xfrm>
          <a:prstGeom prst="rect">
            <a:avLst/>
          </a:prstGeom>
          <a:noFill/>
        </p:spPr>
      </p:pic>
      <p:pic>
        <p:nvPicPr>
          <p:cNvPr id="10" name="Picture 9" descr="http://www.kemendagri.go.id/media/logo/daerah/Lg-kapua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257800"/>
            <a:ext cx="9525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2014. PROJECT NASA\2014__D A T A. 2\2014___Lap. Kegiatan\201407__Lap Keg Ekspedisi 02\201407_Foto Kegiatan Segi Tiga Api. 5 Desa. CAM\100_588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1828800"/>
            <a:ext cx="2286000" cy="162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962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2014135"/>
              </p:ext>
            </p:extLst>
          </p:nvPr>
        </p:nvGraphicFramePr>
        <p:xfrm>
          <a:off x="228600" y="2743200"/>
          <a:ext cx="5181600" cy="3927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3352800"/>
              </a:tblGrid>
              <a:tr h="137160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/>
                </a:tc>
              </a:tr>
              <a:tr h="376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International 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GGGI, CPI</a:t>
                      </a:r>
                      <a:endParaRPr lang="en-GB" sz="1800" dirty="0"/>
                    </a:p>
                  </a:txBody>
                  <a:tcPr/>
                </a:tc>
              </a:tr>
              <a:tr h="3766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National 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INCAS</a:t>
                      </a:r>
                      <a:endParaRPr lang="en-GB" sz="1800" dirty="0"/>
                    </a:p>
                  </a:txBody>
                  <a:tcPr/>
                </a:tc>
              </a:tr>
              <a:tr h="650160"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Provincial</a:t>
                      </a:r>
                      <a:endParaRPr lang="en-GB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d-ID" sz="1800" dirty="0" smtClean="0"/>
                        <a:t>Dept’s </a:t>
                      </a:r>
                      <a:r>
                        <a:rPr lang="id-ID" sz="1800" dirty="0" smtClean="0"/>
                        <a:t>for Land Planning, Environment,</a:t>
                      </a:r>
                      <a:r>
                        <a:rPr lang="id-ID" sz="1800" baseline="0" dirty="0" smtClean="0"/>
                        <a:t> Forestry, Conservation, Secretary to the Governor</a:t>
                      </a:r>
                      <a:endParaRPr lang="en-GB" sz="1800" dirty="0"/>
                    </a:p>
                  </a:txBody>
                  <a:tcPr/>
                </a:tc>
              </a:tr>
              <a:tr h="650160"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District</a:t>
                      </a:r>
                      <a:endParaRPr lang="en-GB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sz="2000" dirty="0" smtClean="0"/>
                    </a:p>
                  </a:txBody>
                  <a:tcPr/>
                </a:tc>
              </a:tr>
              <a:tr h="40031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REDD+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Sekber</a:t>
                      </a:r>
                      <a:r>
                        <a:rPr lang="en-GB" sz="1800" dirty="0" smtClean="0"/>
                        <a:t> REDD+, UNORCHID</a:t>
                      </a:r>
                      <a:endParaRPr lang="en-GB" sz="1800" dirty="0"/>
                    </a:p>
                  </a:txBody>
                  <a:tcPr/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US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IFACS,</a:t>
                      </a:r>
                      <a:r>
                        <a:rPr lang="en-GB" sz="1800" baseline="0" dirty="0" smtClean="0"/>
                        <a:t> SDSU, Rutgers, UCLA, Applied </a:t>
                      </a:r>
                      <a:r>
                        <a:rPr lang="en-GB" sz="1800" baseline="0" dirty="0" err="1" smtClean="0"/>
                        <a:t>Geosolutions</a:t>
                      </a:r>
                      <a:endParaRPr lang="en-GB" sz="1800" dirty="0"/>
                    </a:p>
                  </a:txBody>
                  <a:tcPr/>
                </a:tc>
              </a:tr>
              <a:tr h="650160">
                <a:tc>
                  <a:txBody>
                    <a:bodyPr/>
                    <a:lstStyle/>
                    <a:p>
                      <a:r>
                        <a:rPr lang="id-ID" sz="1800" dirty="0" smtClean="0"/>
                        <a:t>Academic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IPB, UNPAR, BPK </a:t>
                      </a:r>
                      <a:r>
                        <a:rPr lang="en-GB" sz="1800" dirty="0" err="1" smtClean="0"/>
                        <a:t>Banjarbaru</a:t>
                      </a:r>
                      <a:r>
                        <a:rPr lang="en-GB" sz="1800" dirty="0" smtClean="0"/>
                        <a:t>, </a:t>
                      </a:r>
                      <a:r>
                        <a:rPr lang="en-GB" sz="1800" dirty="0" err="1" smtClean="0"/>
                        <a:t>Tuanan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152400"/>
            <a:ext cx="9144000" cy="130852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32" y="274638"/>
            <a:ext cx="6755767" cy="1143000"/>
          </a:xfrm>
        </p:spPr>
        <p:txBody>
          <a:bodyPr>
            <a:normAutofit/>
          </a:bodyPr>
          <a:lstStyle/>
          <a:p>
            <a:pPr algn="l"/>
            <a:r>
              <a:rPr lang="id-ID" b="1" dirty="0" smtClean="0"/>
              <a:t>Socialisation workshop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3581400"/>
            <a:ext cx="3429000" cy="1600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id-ID" sz="2600" dirty="0" smtClean="0"/>
              <a:t>	</a:t>
            </a:r>
            <a:r>
              <a:rPr lang="id-ID" sz="2600" dirty="0" smtClean="0"/>
              <a:t>We</a:t>
            </a:r>
            <a:r>
              <a:rPr lang="id-ID" sz="2600" dirty="0" smtClean="0"/>
              <a:t> </a:t>
            </a:r>
            <a:r>
              <a:rPr lang="id-ID" sz="2600" dirty="0" smtClean="0"/>
              <a:t>hosted an international kick-off three-day workshop and training with over 50 participants from over 26 </a:t>
            </a:r>
            <a:r>
              <a:rPr lang="id-ID" sz="2600" dirty="0" smtClean="0"/>
              <a:t>institutions</a:t>
            </a:r>
            <a:endParaRPr lang="en-US" sz="26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6" descr="BOS logo new Wil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1" y="152400"/>
            <a:ext cx="1676400" cy="130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My-User\Desktop\Photos from Workshop\20 Agustus 2014 Aquarius\IMG_11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8976" b="18755"/>
          <a:stretch/>
        </p:blipFill>
        <p:spPr bwMode="auto">
          <a:xfrm>
            <a:off x="3224211" y="1600200"/>
            <a:ext cx="569118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y-User\Desktop\Photos from Workshop\21082012 Nusa\DSCN95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14900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812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SC_2356 (SWC115H-02A5DF's conflicted copy 2013-09-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6256" y="0"/>
            <a:ext cx="10440256" cy="6934200"/>
          </a:xfrm>
          <a:prstGeom prst="rect">
            <a:avLst/>
          </a:prstGeom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Major</a:t>
            </a:r>
            <a:r>
              <a:rPr lang="en-US" b="1" dirty="0" smtClean="0"/>
              <a:t> issues </a:t>
            </a:r>
            <a:r>
              <a:rPr lang="en-US" b="1" dirty="0" smtClean="0"/>
              <a:t>for</a:t>
            </a:r>
            <a:r>
              <a:rPr lang="en-US" b="1" dirty="0" smtClean="0"/>
              <a:t> creating a functional and credible MRV </a:t>
            </a:r>
            <a:r>
              <a:rPr lang="en-US" b="1" dirty="0" smtClean="0"/>
              <a:t>system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295400"/>
            <a:ext cx="8229600" cy="5105400"/>
          </a:xfrm>
        </p:spPr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Detecting</a:t>
            </a:r>
            <a:r>
              <a:rPr lang="en-US" dirty="0" smtClean="0"/>
              <a:t> fires</a:t>
            </a:r>
            <a:endParaRPr lang="en-US" sz="800" dirty="0" smtClean="0"/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Determining what can burn</a:t>
            </a:r>
            <a:endParaRPr lang="en-US" sz="800" dirty="0" smtClean="0"/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Mapping</a:t>
            </a:r>
            <a:r>
              <a:rPr lang="en-US" dirty="0" smtClean="0"/>
              <a:t> burned </a:t>
            </a:r>
            <a:r>
              <a:rPr lang="en-US" dirty="0" smtClean="0"/>
              <a:t>a</a:t>
            </a:r>
            <a:r>
              <a:rPr lang="en-US" dirty="0" smtClean="0"/>
              <a:t>rea</a:t>
            </a:r>
            <a:endParaRPr lang="en-US" sz="800" dirty="0" smtClean="0"/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Quantifying</a:t>
            </a:r>
            <a:r>
              <a:rPr lang="en-US" dirty="0" smtClean="0"/>
              <a:t> relevant </a:t>
            </a:r>
            <a:r>
              <a:rPr lang="en-US" dirty="0" smtClean="0"/>
              <a:t>e</a:t>
            </a:r>
            <a:r>
              <a:rPr lang="en-US" dirty="0" smtClean="0"/>
              <a:t>mission </a:t>
            </a:r>
            <a:r>
              <a:rPr lang="en-US" dirty="0" smtClean="0"/>
              <a:t>f</a:t>
            </a:r>
            <a:r>
              <a:rPr lang="en-US" dirty="0" smtClean="0"/>
              <a:t>actors</a:t>
            </a:r>
            <a:endParaRPr lang="en-US" sz="800" dirty="0" smtClean="0"/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Estimating the</a:t>
            </a:r>
            <a:r>
              <a:rPr lang="en-US" dirty="0" smtClean="0"/>
              <a:t> volume </a:t>
            </a:r>
            <a:r>
              <a:rPr lang="en-US" dirty="0" smtClean="0"/>
              <a:t>and</a:t>
            </a:r>
            <a:r>
              <a:rPr lang="en-US" dirty="0" smtClean="0"/>
              <a:t> mass </a:t>
            </a:r>
            <a:r>
              <a:rPr lang="en-US" dirty="0" smtClean="0"/>
              <a:t>of</a:t>
            </a:r>
            <a:r>
              <a:rPr lang="en-US" dirty="0" smtClean="0"/>
              <a:t> consumed </a:t>
            </a:r>
            <a:r>
              <a:rPr lang="en-US" dirty="0" smtClean="0"/>
              <a:t>b</a:t>
            </a:r>
            <a:r>
              <a:rPr lang="en-US" dirty="0" smtClean="0"/>
              <a:t>iomass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MODIS</a:t>
            </a:r>
            <a:r>
              <a:rPr lang="en-US" dirty="0" smtClean="0"/>
              <a:t> gives </a:t>
            </a:r>
            <a:r>
              <a:rPr lang="en-US" dirty="0" smtClean="0"/>
              <a:t>a relative idea </a:t>
            </a:r>
            <a:r>
              <a:rPr lang="en-US" dirty="0" smtClean="0"/>
              <a:t>of the </a:t>
            </a:r>
            <a:r>
              <a:rPr lang="en-US" u="sng" dirty="0" smtClean="0"/>
              <a:t>inter-annual  </a:t>
            </a:r>
            <a:r>
              <a:rPr lang="en-US" dirty="0" smtClean="0"/>
              <a:t>numbers </a:t>
            </a:r>
            <a:r>
              <a:rPr lang="en-US" dirty="0" smtClean="0"/>
              <a:t>of fire events</a:t>
            </a:r>
            <a:endParaRPr lang="en-US" dirty="0"/>
          </a:p>
        </p:txBody>
      </p:sp>
      <p:pic>
        <p:nvPicPr>
          <p:cNvPr id="4" name="Content Placeholder 3" descr="Figure2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676400"/>
            <a:ext cx="7929395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077200" cy="651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1524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all fires are not created equal….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0658" name="Picture 2" descr="http://completelydevoted.files.wordpress.com/2011/06/forest-fi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143000"/>
            <a:ext cx="2943226" cy="1962151"/>
          </a:xfrm>
          <a:prstGeom prst="rect">
            <a:avLst/>
          </a:prstGeom>
          <a:noFill/>
        </p:spPr>
      </p:pic>
      <p:pic>
        <p:nvPicPr>
          <p:cNvPr id="5" name="Picture 4" descr="IMG_67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3200400"/>
            <a:ext cx="28194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459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igure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5657849" cy="6858000"/>
          </a:xfrm>
        </p:spPr>
      </p:pic>
      <p:pic>
        <p:nvPicPr>
          <p:cNvPr id="5" name="Content Placeholder 3" descr="Figure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0"/>
            <a:ext cx="3124200" cy="6854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59436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Landsat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enables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mapping of burned areas and frequency of fires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4110</TotalTime>
  <Words>1073</Words>
  <Application>Microsoft Macintosh PowerPoint</Application>
  <PresentationFormat>On-screen Show (4:3)</PresentationFormat>
  <Paragraphs>149</Paragraphs>
  <Slides>29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Toward improved peat-fire related MRV capacity in Indonesia</vt:lpstr>
      <vt:lpstr>Slide 2</vt:lpstr>
      <vt:lpstr>Getting there is half the battle…</vt:lpstr>
      <vt:lpstr>The project requires substantial outreach with stakeholders</vt:lpstr>
      <vt:lpstr>Socialisation workshop</vt:lpstr>
      <vt:lpstr>Major issues for creating a functional and credible MRV system</vt:lpstr>
      <vt:lpstr>MODIS gives a relative idea of the inter-annual  numbers of fire events</vt:lpstr>
      <vt:lpstr>Slide 8</vt:lpstr>
      <vt:lpstr>Slide 9</vt:lpstr>
      <vt:lpstr>Field activities of the SDSU-IPB Peatland Fires Research Project   </vt:lpstr>
      <vt:lpstr>Overview of all the field activities</vt:lpstr>
      <vt:lpstr>The field team</vt:lpstr>
      <vt:lpstr>Ground-truthing MODIS hotspots</vt:lpstr>
      <vt:lpstr>Fire Scene Evaluation </vt:lpstr>
      <vt:lpstr>Fire Scene Evaluation  – activities to date</vt:lpstr>
      <vt:lpstr>Fuel load, vegetation and hydrology monitoring</vt:lpstr>
      <vt:lpstr>Hydrology monitoring</vt:lpstr>
      <vt:lpstr>Seasonal Watershed Hydrological  Monitoring</vt:lpstr>
      <vt:lpstr>Vegetation monitoring</vt:lpstr>
      <vt:lpstr>Fuel load monitoring</vt:lpstr>
      <vt:lpstr>Slide 21</vt:lpstr>
      <vt:lpstr>Quantifying burned area and volume</vt:lpstr>
      <vt:lpstr>Putting together the pieces</vt:lpstr>
      <vt:lpstr>Multiple Lidar Collections</vt:lpstr>
      <vt:lpstr>Maps of rivers and drainage canals</vt:lpstr>
      <vt:lpstr>Canopy Height Models</vt:lpstr>
      <vt:lpstr>Digital Terrain Maps (1m)</vt:lpstr>
      <vt:lpstr>Modeling peat fires is a dynamic process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Barber, Christopher</dc:creator>
  <cp:lastModifiedBy>Mark Cochrane</cp:lastModifiedBy>
  <cp:revision>71</cp:revision>
  <dcterms:created xsi:type="dcterms:W3CDTF">2014-11-12T00:26:29Z</dcterms:created>
  <dcterms:modified xsi:type="dcterms:W3CDTF">2014-11-13T04:46:39Z</dcterms:modified>
</cp:coreProperties>
</file>